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93" r:id="rId2"/>
    <p:sldId id="259" r:id="rId3"/>
    <p:sldId id="294" r:id="rId4"/>
    <p:sldId id="321" r:id="rId5"/>
    <p:sldId id="296" r:id="rId6"/>
    <p:sldId id="322" r:id="rId7"/>
    <p:sldId id="297" r:id="rId8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266B"/>
    <a:srgbClr val="D8453E"/>
    <a:srgbClr val="0F3A55"/>
    <a:srgbClr val="337BA9"/>
    <a:srgbClr val="EE6F10"/>
    <a:srgbClr val="7C2A3B"/>
    <a:srgbClr val="3F6603"/>
    <a:srgbClr val="F07E28"/>
    <a:srgbClr val="070805"/>
    <a:srgbClr val="F6B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111" d="100"/>
          <a:sy n="111" d="100"/>
        </p:scale>
        <p:origin x="193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2024-08-26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2024-08-26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2024-08-26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0" y="836712"/>
            <a:ext cx="9144000" cy="136471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rgbClr val="06266B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2024-08-26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412776"/>
            <a:ext cx="8402525" cy="4953694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412776"/>
            <a:ext cx="8402525" cy="4953694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06266B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927148" y="2708919"/>
            <a:ext cx="5741195" cy="144016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06266B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0" y="397874"/>
            <a:ext cx="9144000" cy="1364712"/>
          </a:xfrm>
        </p:spPr>
        <p:txBody>
          <a:bodyPr/>
          <a:lstStyle/>
          <a:p>
            <a:r>
              <a:rPr lang="en-US" altLang="ko-KR" dirty="0"/>
              <a:t>Flight Delay Analysis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1475656" y="1406613"/>
            <a:ext cx="619268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Project 1 - KU Data Analytics Bootcamp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70CEA-D770-4B75-ABC5-9A052BCACF72}"/>
              </a:ext>
            </a:extLst>
          </p:cNvPr>
          <p:cNvSpPr txBox="1"/>
          <p:nvPr/>
        </p:nvSpPr>
        <p:spPr>
          <a:xfrm>
            <a:off x="2771800" y="1842907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Presented by: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4F3D4A-9D7F-439C-92A9-3ED038981F00}"/>
              </a:ext>
            </a:extLst>
          </p:cNvPr>
          <p:cNvSpPr txBox="1"/>
          <p:nvPr/>
        </p:nvSpPr>
        <p:spPr>
          <a:xfrm>
            <a:off x="4283612" y="1831583"/>
            <a:ext cx="132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Peiwen</a:t>
            </a:r>
            <a:r>
              <a:rPr lang="en-US" dirty="0"/>
              <a:t> Chiu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C1E7F0-4112-4E6E-BA6B-7B7E7560A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699" y="1830835"/>
            <a:ext cx="307481" cy="299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567472-1474-4150-B750-B5283C1E324C}"/>
              </a:ext>
            </a:extLst>
          </p:cNvPr>
          <p:cNvSpPr txBox="1"/>
          <p:nvPr/>
        </p:nvSpPr>
        <p:spPr>
          <a:xfrm>
            <a:off x="4847099" y="2198483"/>
            <a:ext cx="1219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Jen Zapata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1D10F5-3FCD-4359-876E-809A9203E9C6}"/>
              </a:ext>
            </a:extLst>
          </p:cNvPr>
          <p:cNvSpPr txBox="1"/>
          <p:nvPr/>
        </p:nvSpPr>
        <p:spPr>
          <a:xfrm>
            <a:off x="4298141" y="2568557"/>
            <a:ext cx="1031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Heidi Fox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7BEA75-4B19-44FF-864C-269914A63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698" y="2566970"/>
            <a:ext cx="307481" cy="31170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2866CF5-D54B-4806-8527-5F09BEE9B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321" y="2198483"/>
            <a:ext cx="348280" cy="28993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 rot="20516623">
            <a:off x="-512035" y="2858336"/>
            <a:ext cx="29834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8000"/>
                    </a:prstClr>
                  </a:outerShdw>
                </a:effectLst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effectLst>
                <a:outerShdw blurRad="63500" algn="ctr" rotWithShape="0">
                  <a:prstClr val="black">
                    <a:alpha val="1800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712221" y="2038747"/>
            <a:ext cx="3936479" cy="520775"/>
            <a:chOff x="4712221" y="2038747"/>
            <a:chExt cx="3936479" cy="520775"/>
          </a:xfrm>
        </p:grpSpPr>
        <p:sp>
          <p:nvSpPr>
            <p:cNvPr id="87" name="Text Box 5"/>
            <p:cNvSpPr txBox="1">
              <a:spLocks noChangeArrowheads="1"/>
            </p:cNvSpPr>
            <p:nvPr/>
          </p:nvSpPr>
          <p:spPr bwMode="auto">
            <a:xfrm>
              <a:off x="5177978" y="2038747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37BA9"/>
                  </a:solidFill>
                  <a:latin typeface="+mj-lt"/>
                  <a:ea typeface="맑은 고딕" pitchFamily="50" charset="-127"/>
                </a:rPr>
                <a:t>Project Selection / Background</a:t>
              </a:r>
            </a:p>
          </p:txBody>
        </p:sp>
        <p:sp>
          <p:nvSpPr>
            <p:cNvPr id="89" name="TextBox 13"/>
            <p:cNvSpPr txBox="1">
              <a:spLocks noChangeArrowheads="1"/>
            </p:cNvSpPr>
            <p:nvPr/>
          </p:nvSpPr>
          <p:spPr bwMode="auto">
            <a:xfrm>
              <a:off x="4712221" y="2082468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06266B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rgbClr val="06266B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59" name="직선 연결선 58"/>
            <p:cNvCxnSpPr>
              <a:cxnSpLocks/>
            </p:cNvCxnSpPr>
            <p:nvPr/>
          </p:nvCxnSpPr>
          <p:spPr>
            <a:xfrm>
              <a:off x="5227859" y="2365723"/>
              <a:ext cx="3420841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그룹 7"/>
          <p:cNvGrpSpPr/>
          <p:nvPr/>
        </p:nvGrpSpPr>
        <p:grpSpPr>
          <a:xfrm>
            <a:off x="4712221" y="2862660"/>
            <a:ext cx="3936479" cy="686761"/>
            <a:chOff x="4712221" y="2862660"/>
            <a:chExt cx="3936479" cy="686761"/>
          </a:xfrm>
        </p:grpSpPr>
        <p:sp>
          <p:nvSpPr>
            <p:cNvPr id="37" name="Text Box 5"/>
            <p:cNvSpPr txBox="1">
              <a:spLocks noChangeArrowheads="1"/>
            </p:cNvSpPr>
            <p:nvPr/>
          </p:nvSpPr>
          <p:spPr bwMode="auto">
            <a:xfrm>
              <a:off x="5177978" y="2862660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37BA9"/>
                  </a:solidFill>
                  <a:latin typeface="+mj-lt"/>
                  <a:ea typeface="맑은 고딕" pitchFamily="50" charset="-127"/>
                </a:rPr>
                <a:t>Analyzed</a:t>
              </a:r>
            </a:p>
          </p:txBody>
        </p:sp>
        <p:sp>
          <p:nvSpPr>
            <p:cNvPr id="38" name="Text Box 11"/>
            <p:cNvSpPr txBox="1">
              <a:spLocks noChangeArrowheads="1"/>
            </p:cNvSpPr>
            <p:nvPr/>
          </p:nvSpPr>
          <p:spPr bwMode="auto">
            <a:xfrm>
              <a:off x="5177978" y="3303200"/>
              <a:ext cx="3138438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39" name="TextBox 13"/>
            <p:cNvSpPr txBox="1">
              <a:spLocks noChangeArrowheads="1"/>
            </p:cNvSpPr>
            <p:nvPr/>
          </p:nvSpPr>
          <p:spPr bwMode="auto">
            <a:xfrm>
              <a:off x="4712221" y="2906381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06266B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rgbClr val="06266B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60" name="직선 연결선 59"/>
            <p:cNvCxnSpPr>
              <a:cxnSpLocks/>
            </p:cNvCxnSpPr>
            <p:nvPr/>
          </p:nvCxnSpPr>
          <p:spPr>
            <a:xfrm>
              <a:off x="5227859" y="3189636"/>
              <a:ext cx="3420841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그룹 6"/>
          <p:cNvGrpSpPr/>
          <p:nvPr/>
        </p:nvGrpSpPr>
        <p:grpSpPr>
          <a:xfrm>
            <a:off x="4712221" y="3302549"/>
            <a:ext cx="3936479" cy="1055743"/>
            <a:chOff x="4712221" y="3151605"/>
            <a:chExt cx="3936479" cy="1055743"/>
          </a:xfrm>
        </p:grpSpPr>
        <p:sp>
          <p:nvSpPr>
            <p:cNvPr id="43" name="Text Box 5"/>
            <p:cNvSpPr txBox="1">
              <a:spLocks noChangeArrowheads="1"/>
            </p:cNvSpPr>
            <p:nvPr/>
          </p:nvSpPr>
          <p:spPr bwMode="auto">
            <a:xfrm>
              <a:off x="5177978" y="368657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37BA9"/>
                  </a:solidFill>
                  <a:latin typeface="+mj-lt"/>
                  <a:ea typeface="맑은 고딕" pitchFamily="50" charset="-127"/>
                </a:rPr>
                <a:t>On-Time Performance</a:t>
              </a:r>
            </a:p>
          </p:txBody>
        </p:sp>
        <p:sp>
          <p:nvSpPr>
            <p:cNvPr id="44" name="Text Box 11"/>
            <p:cNvSpPr txBox="1">
              <a:spLocks noChangeArrowheads="1"/>
            </p:cNvSpPr>
            <p:nvPr/>
          </p:nvSpPr>
          <p:spPr bwMode="auto">
            <a:xfrm>
              <a:off x="5163729" y="3151605"/>
              <a:ext cx="3138438" cy="5539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On-Time Performance</a:t>
              </a:r>
            </a:p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Delay Patterns</a:t>
              </a:r>
            </a:p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>
                      <a:lumMod val="50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Airport and Route Impact</a:t>
              </a:r>
            </a:p>
          </p:txBody>
        </p:sp>
        <p:sp>
          <p:nvSpPr>
            <p:cNvPr id="45" name="TextBox 13"/>
            <p:cNvSpPr txBox="1">
              <a:spLocks noChangeArrowheads="1"/>
            </p:cNvSpPr>
            <p:nvPr/>
          </p:nvSpPr>
          <p:spPr bwMode="auto">
            <a:xfrm>
              <a:off x="4712221" y="373029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06266B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rgbClr val="06266B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61" name="직선 연결선 60"/>
            <p:cNvCxnSpPr>
              <a:cxnSpLocks/>
            </p:cNvCxnSpPr>
            <p:nvPr/>
          </p:nvCxnSpPr>
          <p:spPr>
            <a:xfrm>
              <a:off x="5227859" y="4013549"/>
              <a:ext cx="3420841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그룹 5"/>
          <p:cNvGrpSpPr/>
          <p:nvPr/>
        </p:nvGrpSpPr>
        <p:grpSpPr>
          <a:xfrm>
            <a:off x="4719152" y="4305971"/>
            <a:ext cx="3936479" cy="686761"/>
            <a:chOff x="4712221" y="4510486"/>
            <a:chExt cx="3936479" cy="686761"/>
          </a:xfrm>
        </p:grpSpPr>
        <p:sp>
          <p:nvSpPr>
            <p:cNvPr id="49" name="Text Box 5"/>
            <p:cNvSpPr txBox="1">
              <a:spLocks noChangeArrowheads="1"/>
            </p:cNvSpPr>
            <p:nvPr/>
          </p:nvSpPr>
          <p:spPr bwMode="auto">
            <a:xfrm>
              <a:off x="5177978" y="4510486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37BA9"/>
                  </a:solidFill>
                  <a:latin typeface="+mj-lt"/>
                  <a:ea typeface="맑은 고딕" pitchFamily="50" charset="-127"/>
                </a:rPr>
                <a:t>Delay Patterns</a:t>
              </a:r>
            </a:p>
          </p:txBody>
        </p:sp>
        <p:sp>
          <p:nvSpPr>
            <p:cNvPr id="50" name="Text Box 11"/>
            <p:cNvSpPr txBox="1">
              <a:spLocks noChangeArrowheads="1"/>
            </p:cNvSpPr>
            <p:nvPr/>
          </p:nvSpPr>
          <p:spPr bwMode="auto">
            <a:xfrm>
              <a:off x="5177978" y="4951026"/>
              <a:ext cx="3138438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51" name="TextBox 13"/>
            <p:cNvSpPr txBox="1">
              <a:spLocks noChangeArrowheads="1"/>
            </p:cNvSpPr>
            <p:nvPr/>
          </p:nvSpPr>
          <p:spPr bwMode="auto">
            <a:xfrm>
              <a:off x="4712221" y="4554207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06266B"/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rgbClr val="06266B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62" name="직선 연결선 61"/>
            <p:cNvCxnSpPr>
              <a:cxnSpLocks/>
            </p:cNvCxnSpPr>
            <p:nvPr/>
          </p:nvCxnSpPr>
          <p:spPr>
            <a:xfrm>
              <a:off x="5227859" y="4837462"/>
              <a:ext cx="3420841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4719152" y="4746613"/>
            <a:ext cx="3936479" cy="520775"/>
            <a:chOff x="4712221" y="5334397"/>
            <a:chExt cx="3936479" cy="520775"/>
          </a:xfrm>
        </p:grpSpPr>
        <p:sp>
          <p:nvSpPr>
            <p:cNvPr id="55" name="Text Box 5"/>
            <p:cNvSpPr txBox="1">
              <a:spLocks noChangeArrowheads="1"/>
            </p:cNvSpPr>
            <p:nvPr/>
          </p:nvSpPr>
          <p:spPr bwMode="auto">
            <a:xfrm>
              <a:off x="5177978" y="5334397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37BA9"/>
                  </a:solidFill>
                  <a:latin typeface="+mj-lt"/>
                  <a:ea typeface="맑은 고딕" pitchFamily="50" charset="-127"/>
                </a:rPr>
                <a:t>Airport and Route Impacted</a:t>
              </a:r>
            </a:p>
          </p:txBody>
        </p:sp>
        <p:sp>
          <p:nvSpPr>
            <p:cNvPr id="57" name="TextBox 13"/>
            <p:cNvSpPr txBox="1">
              <a:spLocks noChangeArrowheads="1"/>
            </p:cNvSpPr>
            <p:nvPr/>
          </p:nvSpPr>
          <p:spPr bwMode="auto">
            <a:xfrm>
              <a:off x="4712221" y="5378118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06266B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06266B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63" name="직선 연결선 62"/>
            <p:cNvCxnSpPr>
              <a:cxnSpLocks/>
            </p:cNvCxnSpPr>
            <p:nvPr/>
          </p:nvCxnSpPr>
          <p:spPr>
            <a:xfrm>
              <a:off x="5227859" y="5661373"/>
              <a:ext cx="3420841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 Box 11">
            <a:extLst>
              <a:ext uri="{FF2B5EF4-FFF2-40B4-BE49-F238E27FC236}">
                <a16:creationId xmlns:a16="http://schemas.microsoft.com/office/drawing/2014/main" id="{AFED50B7-C7C7-4F8F-A377-825685A725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7978" y="2327692"/>
            <a:ext cx="3138438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lnSpc>
                <a:spcPts val="1200"/>
              </a:lnSpc>
              <a:defRPr/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What</a:t>
            </a:r>
          </a:p>
          <a:p>
            <a:pPr>
              <a:lnSpc>
                <a:spcPts val="1200"/>
              </a:lnSpc>
              <a:defRPr/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Why</a:t>
            </a:r>
          </a:p>
          <a:p>
            <a:pPr>
              <a:lnSpc>
                <a:spcPts val="1200"/>
              </a:lnSpc>
              <a:defRPr/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How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5279357" y="1527175"/>
            <a:ext cx="261680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400" b="1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What – Why - How</a:t>
            </a:r>
          </a:p>
        </p:txBody>
      </p:sp>
      <p:cxnSp>
        <p:nvCxnSpPr>
          <p:cNvPr id="4" name="직선 연결선 3"/>
          <p:cNvCxnSpPr>
            <a:cxnSpLocks/>
          </p:cNvCxnSpPr>
          <p:nvPr/>
        </p:nvCxnSpPr>
        <p:spPr>
          <a:xfrm>
            <a:off x="5436096" y="1988840"/>
            <a:ext cx="3095625" cy="0"/>
          </a:xfrm>
          <a:prstGeom prst="line">
            <a:avLst/>
          </a:prstGeom>
          <a:ln>
            <a:solidFill>
              <a:schemeClr val="bg1"/>
            </a:solidFill>
            <a:headEnd type="oval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51F04B5-AF5A-4C97-A533-EEB9C4CBF73A}"/>
              </a:ext>
            </a:extLst>
          </p:cNvPr>
          <p:cNvSpPr txBox="1"/>
          <p:nvPr/>
        </p:nvSpPr>
        <p:spPr>
          <a:xfrm>
            <a:off x="263493" y="5330825"/>
            <a:ext cx="875374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solidFill>
                  <a:srgbClr val="FFFF00"/>
                </a:solidFill>
              </a:rPr>
              <a:t>Flight delay categories</a:t>
            </a:r>
            <a:r>
              <a:rPr lang="en-US" sz="1200" dirty="0">
                <a:solidFill>
                  <a:srgbClr val="FFFF00"/>
                </a:solidFill>
              </a:rPr>
              <a:t>:</a:t>
            </a:r>
          </a:p>
          <a:p>
            <a:r>
              <a:rPr lang="en-US" sz="1200" dirty="0">
                <a:solidFill>
                  <a:srgbClr val="FFFF00"/>
                </a:solidFill>
              </a:rPr>
              <a:t> </a:t>
            </a:r>
            <a:r>
              <a:rPr lang="en-US" sz="1200" b="1" i="1" dirty="0">
                <a:solidFill>
                  <a:srgbClr val="FFFF00"/>
                </a:solidFill>
              </a:rPr>
              <a:t>Carrier</a:t>
            </a:r>
            <a:r>
              <a:rPr lang="en-US" sz="1200" i="1" dirty="0">
                <a:solidFill>
                  <a:srgbClr val="FFFF00"/>
                </a:solidFill>
              </a:rPr>
              <a:t> Delay</a:t>
            </a:r>
            <a:r>
              <a:rPr lang="en-US" sz="1200" dirty="0">
                <a:solidFill>
                  <a:srgbClr val="FFFF00"/>
                </a:solidFill>
              </a:rPr>
              <a:t> (carrier_ct): Delays caused by the airline itself, such as issues with crew, maintenance, or aircraft cleaning.</a:t>
            </a:r>
          </a:p>
          <a:p>
            <a:r>
              <a:rPr lang="en-US" sz="1200" dirty="0">
                <a:solidFill>
                  <a:srgbClr val="FFFF00"/>
                </a:solidFill>
              </a:rPr>
              <a:t> </a:t>
            </a:r>
            <a:r>
              <a:rPr lang="en-US" sz="1200" b="1" i="1" dirty="0">
                <a:solidFill>
                  <a:srgbClr val="FFFF00"/>
                </a:solidFill>
              </a:rPr>
              <a:t>Weather</a:t>
            </a:r>
            <a:r>
              <a:rPr lang="en-US" sz="1200" i="1" dirty="0">
                <a:solidFill>
                  <a:srgbClr val="FFFF00"/>
                </a:solidFill>
              </a:rPr>
              <a:t> Delay</a:t>
            </a:r>
            <a:r>
              <a:rPr lang="en-US" sz="1200" dirty="0">
                <a:solidFill>
                  <a:srgbClr val="FFFF00"/>
                </a:solidFill>
              </a:rPr>
              <a:t> (weather_ct): Delays caused by weather conditions that make flying unsafe or impossible.</a:t>
            </a:r>
          </a:p>
          <a:p>
            <a:r>
              <a:rPr lang="en-US" sz="1200" dirty="0">
                <a:solidFill>
                  <a:srgbClr val="FFFF00"/>
                </a:solidFill>
              </a:rPr>
              <a:t> </a:t>
            </a:r>
            <a:r>
              <a:rPr lang="en-US" sz="1200" i="1" dirty="0">
                <a:solidFill>
                  <a:srgbClr val="FFFF00"/>
                </a:solidFill>
              </a:rPr>
              <a:t>National </a:t>
            </a:r>
            <a:r>
              <a:rPr lang="en-US" sz="1200" b="1" i="1" dirty="0">
                <a:solidFill>
                  <a:srgbClr val="FFFF00"/>
                </a:solidFill>
              </a:rPr>
              <a:t>Aviation</a:t>
            </a:r>
            <a:r>
              <a:rPr lang="en-US" sz="1200" i="1" dirty="0">
                <a:solidFill>
                  <a:srgbClr val="FFFF00"/>
                </a:solidFill>
              </a:rPr>
              <a:t> System Delay</a:t>
            </a:r>
            <a:r>
              <a:rPr lang="en-US" sz="1200" dirty="0">
                <a:solidFill>
                  <a:srgbClr val="FFFF00"/>
                </a:solidFill>
              </a:rPr>
              <a:t> (nas_ct): Delays related to air traffic control, airport operations, heavy traffic volume, or other reasons that </a:t>
            </a:r>
          </a:p>
          <a:p>
            <a:r>
              <a:rPr lang="en-US" sz="1200" dirty="0">
                <a:solidFill>
                  <a:srgbClr val="FFFF00"/>
                </a:solidFill>
              </a:rPr>
              <a:t>	are part of the national aviation system.</a:t>
            </a:r>
          </a:p>
          <a:p>
            <a:r>
              <a:rPr lang="en-US" sz="1200" dirty="0">
                <a:solidFill>
                  <a:srgbClr val="FFFF00"/>
                </a:solidFill>
              </a:rPr>
              <a:t> </a:t>
            </a:r>
            <a:r>
              <a:rPr lang="en-US" sz="1200" b="1" i="1" dirty="0">
                <a:solidFill>
                  <a:srgbClr val="FFFF00"/>
                </a:solidFill>
              </a:rPr>
              <a:t>Security</a:t>
            </a:r>
            <a:r>
              <a:rPr lang="en-US" sz="1200" i="1" dirty="0">
                <a:solidFill>
                  <a:srgbClr val="FFFF00"/>
                </a:solidFill>
              </a:rPr>
              <a:t> Delay </a:t>
            </a:r>
            <a:r>
              <a:rPr lang="en-US" sz="1200" dirty="0">
                <a:solidFill>
                  <a:srgbClr val="FFFF00"/>
                </a:solidFill>
              </a:rPr>
              <a:t>(security_ct): Delays caused by security-related issues such as security breaches or heightened security measures.</a:t>
            </a:r>
          </a:p>
          <a:p>
            <a:r>
              <a:rPr lang="en-US" sz="1200" dirty="0">
                <a:solidFill>
                  <a:srgbClr val="FFFF00"/>
                </a:solidFill>
              </a:rPr>
              <a:t> </a:t>
            </a:r>
            <a:r>
              <a:rPr lang="en-US" sz="1200" i="1" dirty="0">
                <a:solidFill>
                  <a:srgbClr val="FFFF00"/>
                </a:solidFill>
              </a:rPr>
              <a:t>Late </a:t>
            </a:r>
            <a:r>
              <a:rPr lang="en-US" sz="1200" b="1" i="1" dirty="0">
                <a:solidFill>
                  <a:srgbClr val="FFFF00"/>
                </a:solidFill>
              </a:rPr>
              <a:t>Aircraft</a:t>
            </a:r>
            <a:r>
              <a:rPr lang="en-US" sz="1200" i="1" dirty="0">
                <a:solidFill>
                  <a:srgbClr val="FFFF00"/>
                </a:solidFill>
              </a:rPr>
              <a:t> Delay</a:t>
            </a:r>
            <a:r>
              <a:rPr lang="en-US" sz="1200" dirty="0">
                <a:solidFill>
                  <a:srgbClr val="FFFF00"/>
                </a:solidFill>
              </a:rPr>
              <a:t> (late_aircraft_ct): Delays caused by a previous flight arriving late (can be combination of reasons), which impacts the </a:t>
            </a:r>
          </a:p>
          <a:p>
            <a:r>
              <a:rPr lang="en-US" sz="1200" dirty="0">
                <a:solidFill>
                  <a:srgbClr val="FFFF00"/>
                </a:solidFill>
              </a:rPr>
              <a:t>	departure of the subsequent flight.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F9E1D5-957E-48BB-9B5D-680C89D7EF2E}"/>
              </a:ext>
            </a:extLst>
          </p:cNvPr>
          <p:cNvSpPr txBox="1"/>
          <p:nvPr/>
        </p:nvSpPr>
        <p:spPr>
          <a:xfrm>
            <a:off x="5292732" y="1992267"/>
            <a:ext cx="3724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This team chose to analyze flight delays over the past 5 years (2019 – May 2024).  We narrowed our data to include only four of the main domestic airlines: American, Delta, United, and Southwest. We examine the delay reason by using the five categories provided in the dataset obtained </a:t>
            </a:r>
            <a:r>
              <a:rPr lang="en-US" sz="1200" dirty="0">
                <a:solidFill>
                  <a:schemeClr val="bg1"/>
                </a:solidFill>
                <a:highlight>
                  <a:srgbClr val="FFFF00"/>
                </a:highlight>
              </a:rPr>
              <a:t>by </a:t>
            </a:r>
            <a:r>
              <a:rPr lang="en-US" sz="1200" dirty="0" err="1">
                <a:solidFill>
                  <a:schemeClr val="bg1"/>
                </a:solidFill>
                <a:highlight>
                  <a:srgbClr val="FFFF00"/>
                </a:highlight>
              </a:rPr>
              <a:t>kaggle</a:t>
            </a:r>
            <a:r>
              <a:rPr lang="en-US" sz="1200" dirty="0">
                <a:solidFill>
                  <a:schemeClr val="bg1"/>
                </a:solidFill>
                <a:highlight>
                  <a:srgbClr val="FFFF00"/>
                </a:highlight>
              </a:rPr>
              <a:t> ; </a:t>
            </a:r>
            <a:r>
              <a:rPr lang="en-US" sz="1200" dirty="0">
                <a:solidFill>
                  <a:schemeClr val="bg1"/>
                </a:solidFill>
              </a:rPr>
              <a:t>carrier delay, weather delay, aviation delay, security delay, or late aircraft.</a:t>
            </a:r>
          </a:p>
          <a:p>
            <a:endParaRPr lang="en-US" sz="1200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This topic was selected because the we were curious </a:t>
            </a:r>
          </a:p>
          <a:p>
            <a:r>
              <a:rPr lang="en-US" sz="1200" dirty="0">
                <a:solidFill>
                  <a:schemeClr val="bg1"/>
                </a:solidFill>
              </a:rPr>
              <a:t>about flight delays and how flight delays have been </a:t>
            </a:r>
          </a:p>
          <a:p>
            <a:r>
              <a:rPr lang="en-US" sz="1200" dirty="0">
                <a:solidFill>
                  <a:schemeClr val="bg1"/>
                </a:solidFill>
              </a:rPr>
              <a:t>trending over the past 5 years.</a:t>
            </a:r>
          </a:p>
          <a:p>
            <a:endParaRPr lang="en-US" sz="1200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We collected the dataset from </a:t>
            </a:r>
            <a:r>
              <a:rPr lang="en-US" dirty="0"/>
              <a:t>U.S. Bureau of Transportation Statistics (BTS)</a:t>
            </a:r>
            <a:r>
              <a:rPr lang="en-US" sz="1200" dirty="0">
                <a:solidFill>
                  <a:schemeClr val="bg1"/>
                </a:solidFill>
              </a:rPr>
              <a:t> as a csv file. We wrote and executed Python script in </a:t>
            </a:r>
            <a:r>
              <a:rPr lang="en-US" sz="1200" dirty="0" err="1">
                <a:solidFill>
                  <a:schemeClr val="bg1"/>
                </a:solidFill>
              </a:rPr>
              <a:t>Jupyter</a:t>
            </a:r>
            <a:r>
              <a:rPr lang="en-US" sz="1200" dirty="0">
                <a:solidFill>
                  <a:schemeClr val="bg1"/>
                </a:solidFill>
              </a:rPr>
              <a:t> Notebook to explore the data. We included Matplotlib for data visualization.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On-Time Flights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On-time flights increased during 2020 and into 2021</a:t>
            </a:r>
          </a:p>
          <a:p>
            <a:r>
              <a:rPr lang="en-US" altLang="ko-KR" dirty="0"/>
              <a:t>This is the result of a reduction in flights during COVID. A reduction in the amount of flights will minimize airport traffic while going through security and processing at the gate. It will also reduce the amount of air traffic.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3CF051-4822-4A1F-A412-EA3F937E4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75" y="3212976"/>
            <a:ext cx="8870449" cy="27556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Delay Patterns</a:t>
            </a:r>
            <a:endParaRPr lang="ko-KR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Airports &amp; Routes Impacted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6108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763688" y="3284984"/>
            <a:ext cx="7488832" cy="1440161"/>
          </a:xfrm>
        </p:spPr>
        <p:txBody>
          <a:bodyPr/>
          <a:lstStyle/>
          <a:p>
            <a:r>
              <a:rPr lang="en-US" altLang="ko-KR" sz="4800" dirty="0"/>
              <a:t>Do you have any questions?</a:t>
            </a:r>
            <a:endParaRPr lang="ko-KR" altLang="en-US" sz="4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71BC05-3A76-4208-9D06-C45DDDE77353}"/>
              </a:ext>
            </a:extLst>
          </p:cNvPr>
          <p:cNvSpPr txBox="1"/>
          <p:nvPr/>
        </p:nvSpPr>
        <p:spPr>
          <a:xfrm>
            <a:off x="1187624" y="1844824"/>
            <a:ext cx="5464642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indent="0"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4800" baseline="0" dirty="0">
                <a:solidFill>
                  <a:srgbClr val="06266B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sz="7200" dirty="0"/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10540</TotalTime>
  <Words>421</Words>
  <Application>Microsoft Office PowerPoint</Application>
  <PresentationFormat>On-screen Show (4:3)</PresentationFormat>
  <Paragraphs>50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 Light</vt:lpstr>
      <vt:lpstr>Arial</vt:lpstr>
      <vt:lpstr>굴림체</vt:lpstr>
      <vt:lpstr>맑은 고딕</vt:lpstr>
      <vt:lpstr>Office 테마</vt:lpstr>
      <vt:lpstr>Flight Delay Analysis</vt:lpstr>
      <vt:lpstr>PowerPoint Presentation</vt:lpstr>
      <vt:lpstr>PowerPoint Presentation</vt:lpstr>
      <vt:lpstr>On-Time Flights</vt:lpstr>
      <vt:lpstr>Delay Patterns</vt:lpstr>
      <vt:lpstr>Airports &amp; Routes Impacted</vt:lpstr>
      <vt:lpstr>Do you have any questions?</vt:lpstr>
    </vt:vector>
  </TitlesOfParts>
  <Manager>Slide Members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Heidi Fox</cp:lastModifiedBy>
  <cp:revision>12</cp:revision>
  <dcterms:created xsi:type="dcterms:W3CDTF">2010-02-01T08:03:16Z</dcterms:created>
  <dcterms:modified xsi:type="dcterms:W3CDTF">2024-08-26T22:26:58Z</dcterms:modified>
  <cp:category>www.slidemembers.com</cp:category>
  <cp:version>YESFORM Co.,Ltd.</cp:version>
</cp:coreProperties>
</file>

<file path=docProps/thumbnail.jpeg>
</file>